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9"/>
  </p:notesMasterIdLst>
  <p:sldIdLst>
    <p:sldId id="256" r:id="rId2"/>
    <p:sldId id="284" r:id="rId3"/>
    <p:sldId id="259" r:id="rId4"/>
    <p:sldId id="287" r:id="rId5"/>
    <p:sldId id="308" r:id="rId6"/>
    <p:sldId id="299" r:id="rId7"/>
    <p:sldId id="310" r:id="rId8"/>
    <p:sldId id="289" r:id="rId9"/>
    <p:sldId id="265" r:id="rId10"/>
    <p:sldId id="316" r:id="rId11"/>
    <p:sldId id="313" r:id="rId12"/>
    <p:sldId id="314" r:id="rId13"/>
    <p:sldId id="315" r:id="rId14"/>
    <p:sldId id="269" r:id="rId15"/>
    <p:sldId id="280" r:id="rId16"/>
    <p:sldId id="270" r:id="rId17"/>
    <p:sldId id="294" r:id="rId18"/>
  </p:sldIdLst>
  <p:sldSz cx="9144000" cy="6858000" type="screen4x3"/>
  <p:notesSz cx="6788150" cy="9923463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B846"/>
    <a:srgbClr val="003399"/>
    <a:srgbClr val="2C2066"/>
    <a:srgbClr val="3B2B89"/>
    <a:srgbClr val="000066"/>
    <a:srgbClr val="00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44925" y="0"/>
            <a:ext cx="29416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9EBC18E-5413-4D7E-A6E7-299210E4C55D}" type="datetimeFigureOut">
              <a:rPr lang="el-GR"/>
              <a:pPr>
                <a:defRPr/>
              </a:pPr>
              <a:t>23/2/2021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 smtClean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79450" y="4713288"/>
            <a:ext cx="5429250" cy="4465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 smtClean="0"/>
              <a:t>Kλικ για επεξεργασία των στυλ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9424988"/>
            <a:ext cx="29416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44925" y="9424988"/>
            <a:ext cx="29416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1ED6823-3CF8-4937-9E57-471A07F7BB3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l-GR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l-GR" altLang="en-US" noProof="0" smtClean="0"/>
              <a:t>Κάντε κλικ για να επεξεργαστείτε τον τίτλο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l-GR" altLang="en-US" noProof="0" smtClean="0"/>
              <a:t>Κάντε κλικ για να επεξεργαστείτε τον υπότιτλο του υποδείγματος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3340B-8748-47D5-91AF-932008739DC5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CAA84-0456-48CE-96F5-FFF4F9AD2BF3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79167-2F21-468F-BD85-6DC503DC5787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50F65-7BE8-4B3C-B947-2ACF99F85F9B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AA69C-E841-48DC-9DF7-0FFE336D08F1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35847-6BD3-4A13-8471-7C72060E033B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01727-BEA3-482A-BB20-7DC18791B59B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D09BE-1230-426C-890A-B0779126E039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6F52D-BB47-4FAF-B41C-741A3BD9A3BC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21E45-6FA9-4538-88E9-8822118BF668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07359-6BA0-456F-A0E7-3FC268FE47E2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Κάντε κλικ για να επεξεργαστείτε τον τίτλο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n-US" smtClean="0"/>
              <a:t>Δεύτερου επιπέδου</a:t>
            </a:r>
          </a:p>
          <a:p>
            <a:pPr lvl="2"/>
            <a:r>
              <a:rPr lang="el-GR" altLang="en-US" smtClean="0"/>
              <a:t>Τρίτου επιπέδου</a:t>
            </a:r>
          </a:p>
          <a:p>
            <a:pPr lvl="3"/>
            <a:r>
              <a:rPr lang="el-GR" altLang="en-US" smtClean="0"/>
              <a:t>Τέταρτου επιπέδου</a:t>
            </a:r>
          </a:p>
          <a:p>
            <a:pPr lvl="4"/>
            <a:r>
              <a:rPr lang="el-GR" altLang="en-US" smtClean="0"/>
              <a:t>Πέμπτου επιπέδου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36E78979-C828-4A6D-B046-BD5DF8ED9A6A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ka.gr/" TargetMode="External"/><Relationship Id="rId2" Type="http://schemas.openxmlformats.org/officeDocument/2006/relationships/hyperlink" Target="http://www.pa.uth.gr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pa.uth.gr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praktiki.bio@uth.gr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://www.bio.uth.gr/" TargetMode="External"/><Relationship Id="rId4" Type="http://schemas.openxmlformats.org/officeDocument/2006/relationships/hyperlink" Target="http://www.pa.uth.gr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praktiki.bio@uth.g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584" y="2996952"/>
            <a:ext cx="6243637" cy="2500328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el-GR" sz="2400" dirty="0" smtClean="0">
                <a:latin typeface="Tahoma" pitchFamily="34" charset="0"/>
              </a:rPr>
              <a:t/>
            </a:r>
            <a:br>
              <a:rPr lang="el-GR" sz="2400" dirty="0" smtClean="0">
                <a:latin typeface="Tahoma" pitchFamily="34" charset="0"/>
              </a:rPr>
            </a:br>
            <a:r>
              <a:rPr lang="el-GR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Ιδρυματικά Υπεύθυνος: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el-GR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Καθ. Θεοδωράκης Ιωάννης 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el-GR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Επιστημονικά Υπεύθυνος ΤΒΒ: 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el-GR" kern="1200" dirty="0" err="1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Επ</a:t>
            </a:r>
            <a:r>
              <a:rPr lang="el-GR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 Καθ. </a:t>
            </a:r>
            <a:r>
              <a:rPr lang="el-GR" kern="1200" dirty="0" err="1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Μπαλατσός</a:t>
            </a:r>
            <a:r>
              <a:rPr lang="el-GR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Νικόλαος 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900113" y="1341438"/>
            <a:ext cx="6335712" cy="1439862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l-GR" sz="2000" b="1" dirty="0">
              <a:latin typeface="Tahoma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l-GR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j-ea"/>
                <a:cs typeface="+mj-cs"/>
              </a:rPr>
              <a:t>Πρακτική Άσκηση Φοιτητών</a:t>
            </a:r>
          </a:p>
          <a:p>
            <a:pPr algn="r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l-GR" sz="1600" dirty="0"/>
          </a:p>
        </p:txBody>
      </p:sp>
      <p:pic>
        <p:nvPicPr>
          <p:cNvPr id="307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42875"/>
            <a:ext cx="114300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75" y="11430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2"/>
          <p:cNvSpPr txBox="1">
            <a:spLocks noChangeArrowheads="1"/>
          </p:cNvSpPr>
          <p:nvPr/>
        </p:nvSpPr>
        <p:spPr bwMode="auto">
          <a:xfrm>
            <a:off x="7358063" y="2214563"/>
            <a:ext cx="1785937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07000"/>
              </a:lnSpc>
            </a:pPr>
            <a:r>
              <a:rPr lang="el-GR" altLang="el-GR" sz="9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Γραφείο Πρακτικής Άσκησης </a:t>
            </a:r>
            <a:endParaRPr lang="el-GR" altLang="el-GR" sz="900">
              <a:solidFill>
                <a:srgbClr val="C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el-GR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 </a:t>
            </a:r>
            <a:endParaRPr lang="el-GR" altLang="el-GR" sz="11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080" name="8 - TextBox"/>
          <p:cNvSpPr txBox="1">
            <a:spLocks noChangeArrowheads="1"/>
          </p:cNvSpPr>
          <p:nvPr/>
        </p:nvSpPr>
        <p:spPr bwMode="auto">
          <a:xfrm>
            <a:off x="1142976" y="571480"/>
            <a:ext cx="7143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2400" b="1" i="1" dirty="0" smtClean="0">
                <a:solidFill>
                  <a:srgbClr val="00B0F0"/>
                </a:solidFill>
                <a:latin typeface="Comic Sans MS" pitchFamily="66" charset="0"/>
              </a:rPr>
              <a:t>Τμήμα Βιοχημείας και Βιοτεχνολογίας  </a:t>
            </a:r>
            <a:endParaRPr lang="el-GR" sz="2400" b="1" i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pic>
        <p:nvPicPr>
          <p:cNvPr id="9" name="8 - Εικόνα" descr="PRAKTIKI_NEO LOGO_20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5500702"/>
            <a:ext cx="7959778" cy="113605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Τίτλος 1"/>
          <p:cNvSpPr>
            <a:spLocks noGrp="1"/>
          </p:cNvSpPr>
          <p:nvPr>
            <p:ph type="title"/>
          </p:nvPr>
        </p:nvSpPr>
        <p:spPr>
          <a:xfrm>
            <a:off x="457200" y="122239"/>
            <a:ext cx="7543800" cy="1235060"/>
          </a:xfrm>
          <a:ln>
            <a:solidFill>
              <a:schemeClr val="accent2"/>
            </a:solidFill>
          </a:ln>
        </p:spPr>
        <p:txBody>
          <a:bodyPr/>
          <a:lstStyle/>
          <a:p>
            <a:pPr algn="ctr" eaLnBrk="1" hangingPunct="1"/>
            <a:r>
              <a:rPr lang="el-GR" altLang="el-GR" sz="3200" i="1" dirty="0" smtClean="0">
                <a:latin typeface="Tahoma" pitchFamily="34" charset="0"/>
                <a:cs typeface="Tahoma" pitchFamily="34" charset="0"/>
              </a:rPr>
              <a:t>Πρόγραμμα Πρακτικής Άσκησης Φοιτητών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630751"/>
          </a:xfrm>
        </p:spPr>
        <p:txBody>
          <a:bodyPr/>
          <a:lstStyle/>
          <a:p>
            <a:pPr marL="0" indent="0" defTabSz="4572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v"/>
              <a:defRPr/>
            </a:pP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Επιδοτούμενο πρόγραμμα στο πλαίσιο του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ΕΣΠΑ (201</a:t>
            </a:r>
            <a:r>
              <a:rPr lang="en-US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4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– 2020)</a:t>
            </a:r>
            <a:r>
              <a:rPr lang="en-US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</a:p>
          <a:p>
            <a:pPr marL="0" indent="0" defTabSz="4572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v"/>
              <a:defRPr/>
            </a:pP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Διάρκεια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της</a:t>
            </a:r>
            <a:r>
              <a:rPr lang="en-US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Π.Α. ορίζεται σε 8 εβδομάδες  </a:t>
            </a:r>
          </a:p>
          <a:p>
            <a:pPr marL="0" indent="0" defTabSz="4572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v"/>
              <a:defRPr/>
            </a:pP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Δύναται να πραγματοποιηθεί σε φορείς της επιλογής σας,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ιδιωτικούς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και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δημόσιους</a:t>
            </a:r>
            <a:r>
              <a:rPr lang="en-US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400" b="1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defTabSz="4572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v"/>
              <a:defRPr/>
            </a:pP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Αμοιβή της είναι </a:t>
            </a:r>
            <a:r>
              <a:rPr lang="en-US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255,66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€/δίμηνο</a:t>
            </a:r>
            <a:endParaRPr lang="el-GR" sz="2400" dirty="0" smtClean="0"/>
          </a:p>
        </p:txBody>
      </p:sp>
      <p:pic>
        <p:nvPicPr>
          <p:cNvPr id="4" name="3 - Εικόνα" descr="PRAKTIKI_NEO LOGO_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5214950"/>
            <a:ext cx="7776863" cy="1293600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42875"/>
            <a:ext cx="7543800" cy="928688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3200" smtClean="0">
                <a:latin typeface="Tahoma" pitchFamily="34" charset="0"/>
              </a:rPr>
              <a:t>Γιατί να κάνω Πρακτική Άσκηση;</a:t>
            </a:r>
          </a:p>
        </p:txBody>
      </p:sp>
      <p:sp>
        <p:nvSpPr>
          <p:cNvPr id="6147" name="Θέση περιεχομένου 1"/>
          <p:cNvSpPr>
            <a:spLocks noGrp="1"/>
          </p:cNvSpPr>
          <p:nvPr>
            <p:ph idx="1"/>
          </p:nvPr>
        </p:nvSpPr>
        <p:spPr>
          <a:xfrm>
            <a:off x="428625" y="1214438"/>
            <a:ext cx="8229600" cy="5286375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100" dirty="0" smtClean="0">
                <a:solidFill>
                  <a:schemeClr val="tx2"/>
                </a:solidFill>
                <a:latin typeface="Tahoma" pitchFamily="34" charset="0"/>
              </a:rPr>
              <a:t>Είναι </a:t>
            </a:r>
            <a:r>
              <a:rPr lang="el-GR" sz="2100" b="1" dirty="0" smtClean="0">
                <a:solidFill>
                  <a:schemeClr val="tx2"/>
                </a:solidFill>
                <a:latin typeface="Tahoma" pitchFamily="34" charset="0"/>
              </a:rPr>
              <a:t>υποχρεωτική</a:t>
            </a:r>
            <a:r>
              <a:rPr lang="el-GR" sz="2100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l-GR" sz="21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_προβλέπεται στο Πρόγραμμα Σπουδών και αναγράφεται στο Παράρτημα Διπλώματος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100" dirty="0" smtClean="0">
                <a:solidFill>
                  <a:schemeClr val="tx2"/>
                </a:solidFill>
                <a:latin typeface="Tahoma" pitchFamily="34" charset="0"/>
              </a:rPr>
              <a:t>Εφαρμογή της ακαδημαϊκής / επιστημονικής γνώσης σε </a:t>
            </a:r>
            <a:r>
              <a:rPr lang="el-GR" sz="2100" b="1" dirty="0" smtClean="0">
                <a:solidFill>
                  <a:schemeClr val="tx2"/>
                </a:solidFill>
                <a:latin typeface="Tahoma" pitchFamily="34" charset="0"/>
              </a:rPr>
              <a:t>πραγματικές συνθήκες εργασίας</a:t>
            </a:r>
            <a:r>
              <a:rPr lang="en-US" sz="2100" b="1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r>
              <a:rPr lang="el-GR" sz="2100" b="1" dirty="0" smtClean="0">
                <a:ea typeface="Arial Rounded MT Bold" pitchFamily="34" charset="0"/>
                <a:cs typeface="Arial" charset="0"/>
              </a:rPr>
              <a:t> 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100" dirty="0" smtClean="0">
                <a:solidFill>
                  <a:schemeClr val="tx2"/>
                </a:solidFill>
                <a:latin typeface="Tahoma" pitchFamily="34" charset="0"/>
              </a:rPr>
              <a:t>Ενημέρωση για τις </a:t>
            </a:r>
            <a:r>
              <a:rPr lang="el-GR" sz="2100" b="1" dirty="0" smtClean="0">
                <a:solidFill>
                  <a:schemeClr val="tx2"/>
                </a:solidFill>
                <a:latin typeface="Tahoma" pitchFamily="34" charset="0"/>
              </a:rPr>
              <a:t>νέες τάσεις </a:t>
            </a:r>
            <a:r>
              <a:rPr lang="el-GR" sz="2100" dirty="0" smtClean="0">
                <a:solidFill>
                  <a:schemeClr val="tx2"/>
                </a:solidFill>
                <a:latin typeface="Tahoma" pitchFamily="34" charset="0"/>
              </a:rPr>
              <a:t>στην αγορά εργασίας και τις δεξιότητες που απαιτούνται</a:t>
            </a:r>
            <a:r>
              <a:rPr lang="en-US" sz="21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21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100" dirty="0" smtClean="0">
                <a:solidFill>
                  <a:schemeClr val="tx2"/>
                </a:solidFill>
                <a:latin typeface="Tahoma" pitchFamily="34" charset="0"/>
              </a:rPr>
              <a:t>Ανάπτυξη </a:t>
            </a:r>
            <a:r>
              <a:rPr lang="el-GR" sz="2100" b="1" dirty="0" smtClean="0">
                <a:solidFill>
                  <a:schemeClr val="tx2"/>
                </a:solidFill>
                <a:latin typeface="Tahoma" pitchFamily="34" charset="0"/>
              </a:rPr>
              <a:t>επαγγελματικής συνείδησης</a:t>
            </a:r>
            <a:r>
              <a:rPr lang="el-GR" sz="2100" dirty="0" smtClean="0">
                <a:solidFill>
                  <a:schemeClr val="tx2"/>
                </a:solidFill>
                <a:latin typeface="Tahoma" pitchFamily="34" charset="0"/>
              </a:rPr>
              <a:t>, δεξιοτήτων συνεργασίας, επικοινωνίας, ανάληψης πρωτοβουλίας </a:t>
            </a:r>
            <a:r>
              <a:rPr lang="en-US" sz="21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100" dirty="0" smtClean="0">
                <a:solidFill>
                  <a:schemeClr val="tx2"/>
                </a:solidFill>
                <a:latin typeface="Tahoma" pitchFamily="34" charset="0"/>
              </a:rPr>
              <a:t>Εξοικείωση με τη </a:t>
            </a:r>
            <a:r>
              <a:rPr lang="el-GR" sz="2100" b="1" dirty="0" smtClean="0">
                <a:solidFill>
                  <a:schemeClr val="tx2"/>
                </a:solidFill>
                <a:latin typeface="Tahoma" pitchFamily="34" charset="0"/>
              </a:rPr>
              <a:t>διαδικασία εύρεσης εργασίας </a:t>
            </a:r>
            <a:r>
              <a:rPr lang="el-GR" sz="2100" dirty="0" smtClean="0">
                <a:solidFill>
                  <a:schemeClr val="tx2"/>
                </a:solidFill>
                <a:latin typeface="Tahoma" pitchFamily="34" charset="0"/>
              </a:rPr>
              <a:t>(συνεντεύξεις, αποστολή βιογραφικών, κλπ)</a:t>
            </a:r>
            <a:r>
              <a:rPr lang="en-US" sz="21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</a:p>
          <a:p>
            <a:pPr marL="0" indent="0" eaLnBrk="1" hangingPunct="1">
              <a:spcBef>
                <a:spcPct val="0"/>
              </a:spcBef>
              <a:buFont typeface="Wingdings" pitchFamily="2" charset="2"/>
              <a:buNone/>
            </a:pPr>
            <a:endParaRPr lang="el-GR" sz="2400" dirty="0" smtClean="0">
              <a:solidFill>
                <a:schemeClr val="tx2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42875"/>
            <a:ext cx="7543800" cy="928688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3200" smtClean="0">
                <a:latin typeface="Tahoma" pitchFamily="34" charset="0"/>
              </a:rPr>
              <a:t>Γιατί να κάνω Πρακτική Άσκηση;</a:t>
            </a:r>
          </a:p>
        </p:txBody>
      </p:sp>
      <p:pic>
        <p:nvPicPr>
          <p:cNvPr id="4" name="3 - Εικόνα" descr="kesyp_te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1920" y="3429000"/>
            <a:ext cx="4355976" cy="2931314"/>
          </a:xfrm>
          <a:prstGeom prst="rect">
            <a:avLst/>
          </a:prstGeom>
        </p:spPr>
      </p:pic>
      <p:sp>
        <p:nvSpPr>
          <p:cNvPr id="7171" name="Θέση περιεχομένου 1"/>
          <p:cNvSpPr>
            <a:spLocks noGrp="1"/>
          </p:cNvSpPr>
          <p:nvPr>
            <p:ph idx="1"/>
          </p:nvPr>
        </p:nvSpPr>
        <p:spPr>
          <a:xfrm>
            <a:off x="0" y="1142984"/>
            <a:ext cx="8229600" cy="5286375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«Οικοδομείται» από προπτυχιακό επίπεδο το βιογραφικό σας καθώς αποκτάτε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εργασιακή εμπειρία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(αμοιβή &amp; ασφαλιστική κάλυψη έναντι εργατικού ατυχήματος)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Σας προσφέρει τα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ερεθίσματα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για να σκεφτείτε και να προγραμματίσετε τα επόμενα βήματα αναφορικά με την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μετεκπαίδευσή σας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και την εξειδίκευσή σας.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Δίνει τη δυνατότητα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για</a:t>
            </a:r>
          </a:p>
          <a:p>
            <a:pPr>
              <a:lnSpc>
                <a:spcPct val="150000"/>
              </a:lnSpc>
              <a:buNone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μελλοντική συνεργασία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με το φορέα</a:t>
            </a:r>
          </a:p>
          <a:p>
            <a:pPr>
              <a:buNone/>
            </a:pPr>
            <a:endParaRPr lang="el-GR" sz="2400" dirty="0" smtClean="0">
              <a:solidFill>
                <a:schemeClr val="bg1"/>
              </a:solidFill>
              <a:ea typeface="Arial Rounded MT Bold" pitchFamily="34" charset="0"/>
              <a:cs typeface="Arial" charset="0"/>
            </a:endParaRPr>
          </a:p>
          <a:p>
            <a:pPr>
              <a:buNone/>
            </a:pPr>
            <a:endParaRPr lang="el-GR" sz="2400" dirty="0" smtClean="0">
              <a:solidFill>
                <a:schemeClr val="bg1"/>
              </a:solidFill>
              <a:ea typeface="Arial Rounded MT Bold" pitchFamily="34" charset="0"/>
              <a:cs typeface="Arial" charset="0"/>
            </a:endParaRPr>
          </a:p>
          <a:p>
            <a:endParaRPr lang="el-GR" sz="2400" dirty="0" smtClean="0">
              <a:ea typeface="Arial Rounded MT Bold" pitchFamily="34" charset="0"/>
              <a:cs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5 - Εικόνα" descr="chemistry-4_1x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3412" y="5229200"/>
            <a:ext cx="2260587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63" y="214313"/>
            <a:ext cx="7543800" cy="1295400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3600" i="1" smtClean="0">
                <a:latin typeface="Tahoma" pitchFamily="34" charset="0"/>
                <a:ea typeface="Tahoma" pitchFamily="34" charset="0"/>
                <a:cs typeface="Aharoni" pitchFamily="2" charset="-79"/>
              </a:rPr>
              <a:t>Π.Α. στο τμήμα Βιοχημείας και Βιοτεχνολογίας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28800"/>
            <a:ext cx="8001000" cy="4738687"/>
          </a:xfrm>
        </p:spPr>
        <p:txBody>
          <a:bodyPr/>
          <a:lstStyle/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Υ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ποχρεωτική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/ στο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παράρτημα διπλώματος.</a:t>
            </a: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Δίμηνη διάρκεια / Ιούλιο-Αύγουστο.</a:t>
            </a: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Δεν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βαθμολογείται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αλλά -&gt;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 πιστωτικές μονάδες ECTS.</a:t>
            </a: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4.Η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προϋπόθεση συμμετοχής 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των φοιτητών σε αυτή είναι να έχουν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ολοκληρώσει το 6ο εξάμηνο 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των σπουδών τους και να έχουν συγκεντρώσει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το 75% των </a:t>
            </a:r>
            <a:r>
              <a:rPr lang="en-US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ECTS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των μαθημάτων του 1</a:t>
            </a:r>
            <a:r>
              <a:rPr lang="el-GR" sz="2200" b="1" baseline="300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ου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και 2</a:t>
            </a:r>
            <a:r>
              <a:rPr lang="el-GR" sz="2200" b="1" baseline="300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ου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έτους</a:t>
            </a:r>
            <a:endParaRPr lang="en-US" sz="2200" b="1" dirty="0" smtClean="0">
              <a:solidFill>
                <a:schemeClr val="tx2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l-GR" sz="2200" b="1" dirty="0" err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Μοριοδότηση</a:t>
            </a:r>
            <a:r>
              <a:rPr lang="en-US" sz="2200" b="1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_</a:t>
            </a:r>
            <a:r>
              <a:rPr lang="el-GR" sz="18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Δείκτης φοιτητών/τριών σύμφωνα με τον προϋπολογισμό (εγκεκριμένη </a:t>
            </a:r>
            <a:r>
              <a:rPr lang="el-GR" sz="1800" i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χρηματοδότηση 2021) : </a:t>
            </a:r>
            <a:r>
              <a:rPr lang="en-US" sz="2000" b="1" i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95</a:t>
            </a:r>
            <a:endParaRPr lang="el-GR" sz="2600" b="1" i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>
              <a:spcBef>
                <a:spcPts val="1000"/>
              </a:spcBef>
              <a:buClr>
                <a:srgbClr val="002060"/>
              </a:buClr>
              <a:buNone/>
            </a:pP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Κριτήριο </a:t>
            </a:r>
            <a:r>
              <a:rPr lang="el-GR" sz="1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μοριοδότησης</a:t>
            </a:r>
            <a:r>
              <a:rPr lang="el-GR" sz="1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ECTS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μαθημάτων που έχουν εξετασθεί επιτυχώς (έως την ημερομηνία υποβολής της αίτησης) / Συνολικό αριθμό </a:t>
            </a:r>
            <a:r>
              <a:rPr lang="en-US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ECTS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του Προγράμματος Σπουδών </a:t>
            </a:r>
            <a:r>
              <a:rPr lang="en-US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x 10 x 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Μέσο Όρο βαθμολογίας των επιτυχώς </a:t>
            </a:r>
            <a:r>
              <a:rPr lang="el-GR" sz="16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εξετασθέντων</a:t>
            </a:r>
            <a:r>
              <a:rPr lang="el-GR" sz="16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μαθημάτων</a:t>
            </a:r>
            <a:endParaRPr lang="el-GR" sz="1600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endParaRPr lang="el-GR" sz="24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sz="2400" dirty="0" smtClean="0">
              <a:solidFill>
                <a:schemeClr val="tx2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428596" y="908720"/>
            <a:ext cx="8229600" cy="5760640"/>
          </a:xfrm>
        </p:spPr>
        <p:txBody>
          <a:bodyPr/>
          <a:lstStyle/>
          <a:p>
            <a:pPr>
              <a:lnSpc>
                <a:spcPct val="150000"/>
              </a:lnSpc>
              <a:buNone/>
              <a:defRPr/>
            </a:pPr>
            <a:r>
              <a:rPr lang="el-GR" sz="1600" b="1" baseline="30000" dirty="0" smtClean="0">
                <a:latin typeface="Tahoma" pitchFamily="34" charset="0"/>
                <a:cs typeface="Tahoma" pitchFamily="34" charset="0"/>
              </a:rPr>
              <a:t>1ο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 Στάδιο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: Είσοδος στο</a:t>
            </a:r>
            <a:r>
              <a:rPr lang="el-GR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www.pa.uth.gr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με τα στοιχεία του Ευδόξου &amp; ηλεκτρονική συμπλήρωση της </a:t>
            </a:r>
            <a:r>
              <a:rPr lang="el-GR" sz="16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«Αίτησης  Εκδήλωσης Ενδιαφέροντος»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από το μενού «Φοιτητές» 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(Προθεσμία από 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24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/2/20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21 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ώρα 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14:00 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μέχρι 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8/3/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20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21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_ώρα 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14: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0)</a:t>
            </a:r>
            <a:endParaRPr lang="el-GR" sz="1600" b="1" u="sng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l-GR" sz="16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2ο</a:t>
            </a:r>
            <a:r>
              <a:rPr lang="el-GR" sz="16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Στάδιο: 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Αξιολόγηση αιτήσεων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-</a:t>
            </a:r>
            <a:r>
              <a:rPr lang="el-GR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μοριοδότηση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(Επιτροπή Αξιολόγησης </a:t>
            </a:r>
            <a:r>
              <a:rPr lang="el-GR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Τμήματος_Προτεραιότητα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σε ΑΜΕΑ-ΕΚΟ) </a:t>
            </a:r>
            <a:r>
              <a:rPr lang="el-GR" sz="14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Ανακοίνωση αποτελεσμάτων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site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Τμήματος, </a:t>
            </a:r>
            <a:r>
              <a:rPr lang="el-GR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Γρ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. Πρακτικής, Γραμματεία) Ενστάσεις</a:t>
            </a:r>
            <a:endParaRPr lang="el-GR" sz="16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l-GR" sz="1600" b="1" baseline="30000" dirty="0" smtClean="0">
                <a:latin typeface="Tahoma" pitchFamily="34" charset="0"/>
                <a:cs typeface="Tahoma" pitchFamily="34" charset="0"/>
              </a:rPr>
              <a:t> 3ο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Στάδιο </a:t>
            </a: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(μαζί με το</a:t>
            </a:r>
            <a:r>
              <a:rPr lang="el-GR" sz="1200" b="1" baseline="30000" dirty="0" smtClean="0">
                <a:latin typeface="Tahoma" pitchFamily="34" charset="0"/>
                <a:cs typeface="Tahoma" pitchFamily="34" charset="0"/>
              </a:rPr>
              <a:t> 4ο </a:t>
            </a: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Στάδιο) 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: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Είσοδος στο</a:t>
            </a:r>
            <a:r>
              <a:rPr lang="el-GR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  <a:hlinkClick r:id="rId2"/>
              </a:rPr>
              <a:t>www.pa.uth.gr</a:t>
            </a:r>
            <a:r>
              <a:rPr lang="en-US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&amp;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ηλεκτρονική συμπλήρωση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l-GR" sz="16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«</a:t>
            </a:r>
            <a:r>
              <a:rPr lang="el-GR" sz="16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Αίτησης Εγγραφής</a:t>
            </a:r>
            <a:r>
              <a:rPr lang="el-GR" sz="16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»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_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μενού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«Φοιτητές» 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(από</a:t>
            </a:r>
            <a:r>
              <a:rPr lang="en-US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…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ως περίπου</a:t>
            </a:r>
            <a:r>
              <a:rPr lang="en-US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τέλη Μαρτίου)</a:t>
            </a:r>
            <a:endParaRPr lang="el-GR" sz="16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l-GR" sz="1600" b="1" baseline="30000" dirty="0" smtClean="0">
                <a:latin typeface="Tahoma" pitchFamily="34" charset="0"/>
                <a:cs typeface="Tahoma" pitchFamily="34" charset="0"/>
              </a:rPr>
              <a:t>4ο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Στάδιο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: Συγκέντρωση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&amp; </a:t>
            </a:r>
            <a:r>
              <a:rPr lang="el-GR" sz="16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αποστολή δικαιολογητικών </a:t>
            </a:r>
            <a:r>
              <a:rPr lang="el-GR" sz="16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_στην αποστολή 1 φορά το κάθε δικαιολογητικό  </a:t>
            </a:r>
            <a:r>
              <a:rPr lang="en-US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χρήσιμο </a:t>
            </a:r>
            <a:r>
              <a:rPr lang="en-US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site www.atlas.gov.gr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buFontTx/>
              <a:buChar char="-"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2 φωτοτυπίες της Ταυτότητας </a:t>
            </a:r>
          </a:p>
          <a:p>
            <a:pPr>
              <a:buFontTx/>
              <a:buChar char="-"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2 φωτοτυπίες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IBAN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 οποιασδήποτε τράπεζας (ατομικός ή πρώτο όνομα)</a:t>
            </a:r>
          </a:p>
          <a:p>
            <a:pPr>
              <a:buFontTx/>
              <a:buChar char="-"/>
              <a:defRPr/>
            </a:pPr>
            <a:r>
              <a:rPr lang="en-US" sz="1600" dirty="0" smtClean="0">
                <a:latin typeface="Tahoma" pitchFamily="34" charset="0"/>
                <a:cs typeface="Tahoma" pitchFamily="34" charset="0"/>
              </a:rPr>
              <a:t>2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φωτοαντίγραφα Ασφαλιστικής ικανότητας (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pa.uth&gt;”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πληροφορίες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”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)</a:t>
            </a:r>
          </a:p>
          <a:p>
            <a:pPr>
              <a:buNone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	2 φωτοτυπίες ΑΜΑ-ΙΚΑ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(pa.uth&gt;”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πληροφορίες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”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	2 φωτοτυπίες ΑΜΚΑ (</a:t>
            </a:r>
            <a:r>
              <a:rPr lang="en-US" sz="1600" dirty="0" smtClean="0">
                <a:latin typeface="Tahoma" pitchFamily="34" charset="0"/>
                <a:cs typeface="Tahoma" pitchFamily="34" charset="0"/>
                <a:hlinkClick r:id="rId3"/>
              </a:rPr>
              <a:t>www.amka.gr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buFontTx/>
              <a:buChar char="-"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1 φωτοτυπία Βεβαίωσης Απόδοσης ΑΦΜ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και μέσω </a:t>
            </a:r>
            <a:r>
              <a:rPr lang="en-US" sz="1600" dirty="0" err="1" smtClean="0">
                <a:latin typeface="Tahoma" pitchFamily="34" charset="0"/>
                <a:cs typeface="Tahoma" pitchFamily="34" charset="0"/>
              </a:rPr>
              <a:t>taxisnet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buFontTx/>
              <a:buChar char="-"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Υπεύθυνη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Δήλωση υπογεγραμμένη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(pa.uth.gr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 -&gt;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Πληροφορίες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-&gt; 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Υπεύθυνη δήλωση για καθεστώς εργασίας)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  <a:defRPr/>
            </a:pPr>
            <a:endParaRPr lang="el-GR" sz="15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8195" name="Τίτλος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663556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2800" dirty="0" smtClean="0">
                <a:latin typeface="Tahoma" pitchFamily="34" charset="0"/>
                <a:cs typeface="Tahoma" pitchFamily="34" charset="0"/>
              </a:rPr>
              <a:t>Βήματα Πρακτικής Άσκησης </a:t>
            </a:r>
            <a:r>
              <a:rPr lang="el-GR" altLang="el-GR" sz="2400" dirty="0" smtClean="0">
                <a:latin typeface="Tahoma" pitchFamily="34" charset="0"/>
                <a:cs typeface="Tahoma" pitchFamily="34" charset="0"/>
              </a:rPr>
              <a:t>(1/2)</a:t>
            </a:r>
            <a:endParaRPr lang="el-GR" altLang="el-GR" sz="2800" dirty="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428625" y="1285875"/>
            <a:ext cx="8258175" cy="5286375"/>
          </a:xfrm>
        </p:spPr>
        <p:txBody>
          <a:bodyPr/>
          <a:lstStyle/>
          <a:p>
            <a:pPr>
              <a:buNone/>
              <a:defRPr/>
            </a:pPr>
            <a:r>
              <a:rPr lang="el-GR" sz="1400" b="1" dirty="0" smtClean="0">
                <a:latin typeface="Tahoma" pitchFamily="34" charset="0"/>
                <a:cs typeface="Tahoma" pitchFamily="34" charset="0"/>
              </a:rPr>
              <a:t>5ο Στάδιο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: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Αναζήτηση και επικοινωνία 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με Φορείς 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Υ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ποδοχής:  </a:t>
            </a:r>
            <a:endParaRPr lang="el-GR" sz="14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  <a:defRPr/>
            </a:pPr>
            <a:r>
              <a:rPr lang="el-GR" sz="1400" dirty="0" smtClean="0">
                <a:latin typeface="Tahoma" pitchFamily="34" charset="0"/>
                <a:cs typeface="Tahoma" pitchFamily="34" charset="0"/>
              </a:rPr>
              <a:t>Μπορείς και με Είσοδο 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με τα στοιχεία του Ευδόξου στο </a:t>
            </a:r>
            <a:r>
              <a:rPr lang="el-GR" sz="1400" dirty="0" err="1" smtClean="0">
                <a:latin typeface="Tahoma" pitchFamily="34" charset="0"/>
                <a:cs typeface="Tahoma" pitchFamily="34" charset="0"/>
              </a:rPr>
              <a:t>www.atlas.grnet.gr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 και αναζήτηση. </a:t>
            </a:r>
          </a:p>
          <a:p>
            <a:pPr>
              <a:buNone/>
              <a:defRPr/>
            </a:pPr>
            <a:r>
              <a:rPr lang="el-GR" sz="1400" dirty="0" smtClean="0">
                <a:solidFill>
                  <a:schemeClr val="bg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200" dirty="0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cs typeface="Tahoma" pitchFamily="34" charset="0"/>
              </a:rPr>
              <a:t>(Μπορεί, ο φορέας που επιθυμείτε, να μην βρίσκεται στο ηλεκτρονικό σύστημα ΑΤΛΑΣ. Τον ενημερώνετε πως πρέπει να κάνει Εγγραφή και έπειτα Δημιουργία Θέσης και Δημοσίευσή της)</a:t>
            </a:r>
          </a:p>
          <a:p>
            <a:pPr>
              <a:buNone/>
              <a:defRPr/>
            </a:pPr>
            <a:endParaRPr lang="el-GR" sz="1200" dirty="0" smtClean="0">
              <a:solidFill>
                <a:schemeClr val="bg1">
                  <a:lumMod val="6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6ο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: Είσοδος στο </a:t>
            </a:r>
            <a:r>
              <a:rPr lang="en-US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www</a:t>
            </a:r>
            <a:r>
              <a:rPr lang="el-GR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en-US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pa</a:t>
            </a:r>
            <a:r>
              <a:rPr lang="el-GR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en-US" sz="1400" dirty="0" err="1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uth</a:t>
            </a:r>
            <a:r>
              <a:rPr lang="el-GR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en-US" sz="1400" dirty="0" err="1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gr</a:t>
            </a:r>
            <a:r>
              <a:rPr lang="en-US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&amp; ηλεκτρονική συμπλήρωση της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«Καρτέλα Πρακτικής»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από το μενού «Φοιτητές». Χρειάζεται να έχετε κάνει συμφωνία με τον φορέα σας και να έχετε το «κωδικό 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group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ΑΤΛΑΝΤΑ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»  </a:t>
            </a:r>
            <a:r>
              <a:rPr lang="el-GR" sz="14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ΜΕΧΡΙ </a:t>
            </a:r>
            <a:r>
              <a:rPr lang="el-GR" sz="14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10 </a:t>
            </a:r>
            <a:r>
              <a:rPr lang="el-GR" sz="14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Απριλίου περίπου _θα δοθεί προθεσμία συγκεκριμένη εν καιρώ</a:t>
            </a:r>
            <a:endParaRPr lang="el-GR" sz="14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endParaRPr lang="el-GR" sz="14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7ο 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Στάδιο:</a:t>
            </a:r>
            <a:r>
              <a:rPr lang="el-GR" sz="1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Σύμβαση (από εμάς)</a:t>
            </a:r>
            <a:r>
              <a:rPr lang="en-US" sz="1400" b="1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και ηλεκτρονική της αποστολή στο 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mail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σας ή και του φορέα </a:t>
            </a:r>
            <a:r>
              <a:rPr lang="en-US" sz="1400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l-GR" sz="1400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υπογραφή σας, υπογραφή/σφραγίδα φορέα και συμπλήρωση στοιχείων φορέα)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&amp; </a:t>
            </a:r>
            <a:r>
              <a:rPr lang="el-GR" sz="1400" u="sng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ηλεκτρονική μόνο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υποβολή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Απογραφικού Εισόδου.</a:t>
            </a: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endParaRPr lang="el-GR" sz="1400" b="1" dirty="0" smtClean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8ο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Στάδιο: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Επιστροφή των αντιτύπων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της Σύμβασης στο </a:t>
            </a:r>
            <a:r>
              <a:rPr lang="el-GR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Γρ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. Πρακτικής Άσκησης προκειμένου να υπογραφεί από τον Πρόεδρο της Επιτροπής Ερευνών</a:t>
            </a: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endParaRPr lang="el-GR" sz="14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9ο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Στάδιο: </a:t>
            </a:r>
            <a:r>
              <a:rPr lang="el-GR" sz="14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Παραλαβή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της Σύμβασης / 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προσκόμιση-αποστολή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του εντύπου 3.5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έναρξης (ΕΡΓΑΝΗ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)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και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Πραγματοποίηση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της Πρακτικής Άσκησης.</a:t>
            </a: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endParaRPr lang="el-GR" sz="14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10ο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: μία εβδομάδα περίπου </a:t>
            </a:r>
            <a:r>
              <a:rPr lang="el-GR" sz="14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πριν την ολοκλήρωση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της Πρακτικής σας Άσκηση θα σας σταλεί </a:t>
            </a:r>
            <a:r>
              <a:rPr lang="el-GR" sz="14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ενημερωτικό μήνυμα με αυτά που  απαιτούνται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προκειμένου να οδηγηθείτε στη φάση της πληρωμής.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l-GR" sz="1800" b="1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l-GR" sz="18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219" name="Τίτλος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7500937" cy="714375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2800" dirty="0" smtClean="0">
                <a:latin typeface="Tahoma" pitchFamily="34" charset="0"/>
                <a:cs typeface="Tahoma" pitchFamily="34" charset="0"/>
              </a:rPr>
              <a:t>Βήματα Πρακτικής Άσκησης (2/2)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eaLnBrk="1" hangingPunct="1">
              <a:buNone/>
              <a:defRPr/>
            </a:pPr>
            <a:r>
              <a:rPr lang="el-GR" sz="3200" u="sng" dirty="0" smtClean="0">
                <a:solidFill>
                  <a:schemeClr val="tx2"/>
                </a:solidFill>
                <a:latin typeface="Tahoma" pitchFamily="34" charset="0"/>
              </a:rPr>
              <a:t>Διευκολύνετε τον φορέα σας </a:t>
            </a:r>
            <a:r>
              <a:rPr lang="el-GR" sz="3200" u="sng" dirty="0" smtClean="0">
                <a:solidFill>
                  <a:schemeClr val="tx2"/>
                </a:solidFill>
                <a:latin typeface="Tahoma" pitchFamily="34" charset="0"/>
              </a:rPr>
              <a:t>(το 1</a:t>
            </a:r>
            <a:r>
              <a:rPr lang="el-GR" sz="3200" u="sng" baseline="30000" dirty="0" smtClean="0">
                <a:solidFill>
                  <a:schemeClr val="tx2"/>
                </a:solidFill>
                <a:latin typeface="Tahoma" pitchFamily="34" charset="0"/>
              </a:rPr>
              <a:t>ο</a:t>
            </a:r>
            <a:r>
              <a:rPr lang="el-GR" sz="3200" u="sng" dirty="0" smtClean="0">
                <a:solidFill>
                  <a:schemeClr val="tx2"/>
                </a:solidFill>
                <a:latin typeface="Tahoma" pitchFamily="34" charset="0"/>
              </a:rPr>
              <a:t> μόνο</a:t>
            </a:r>
            <a:r>
              <a:rPr lang="el-GR" sz="3200" u="sng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l-GR" sz="3200" u="sng" dirty="0" smtClean="0">
                <a:solidFill>
                  <a:schemeClr val="tx2"/>
                </a:solidFill>
                <a:latin typeface="Tahoma" pitchFamily="34" charset="0"/>
              </a:rPr>
              <a:t>σε περίπτωση που δεν είναι εγγεγραμμένος στον Άτλαντα) </a:t>
            </a:r>
            <a:r>
              <a:rPr lang="el-GR" sz="3200" u="sng" dirty="0" smtClean="0">
                <a:solidFill>
                  <a:schemeClr val="tx2"/>
                </a:solidFill>
                <a:latin typeface="Tahoma" pitchFamily="34" charset="0"/>
              </a:rPr>
              <a:t>ενημερώνοντας τον</a:t>
            </a:r>
            <a:r>
              <a:rPr lang="el-GR" sz="3200" dirty="0" smtClean="0">
                <a:solidFill>
                  <a:schemeClr val="tx2"/>
                </a:solidFill>
                <a:latin typeface="Tahoma" pitchFamily="34" charset="0"/>
              </a:rPr>
              <a:t> για τα </a:t>
            </a:r>
            <a:r>
              <a:rPr lang="el-GR" sz="3200" dirty="0" smtClean="0">
                <a:solidFill>
                  <a:schemeClr val="tx2"/>
                </a:solidFill>
                <a:latin typeface="Tahoma" pitchFamily="34" charset="0"/>
              </a:rPr>
              <a:t>παρακάτω βήματα: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32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l-GR" sz="3200" dirty="0" smtClean="0">
                <a:solidFill>
                  <a:schemeClr val="tx2"/>
                </a:solidFill>
                <a:latin typeface="Tahoma" pitchFamily="34" charset="0"/>
              </a:rPr>
              <a:t>Είσοδος και Εγγραφή στον ΑΤΛΑΝΤΑ </a:t>
            </a:r>
            <a:r>
              <a:rPr lang="el-GR" sz="3200" b="1" u="sng" dirty="0" err="1" smtClean="0">
                <a:solidFill>
                  <a:schemeClr val="tx2"/>
                </a:solidFill>
                <a:latin typeface="Tahoma" pitchFamily="34" charset="0"/>
              </a:rPr>
              <a:t>atlas.grnet.gr</a:t>
            </a:r>
            <a:r>
              <a:rPr lang="el-GR" sz="3200" u="sng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sz="3200" u="sng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3200" u="sng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l-GR" sz="32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l-GR" sz="3200" dirty="0" smtClean="0">
                <a:solidFill>
                  <a:schemeClr val="tx2"/>
                </a:solidFill>
                <a:latin typeface="Tahoma" pitchFamily="34" charset="0"/>
              </a:rPr>
              <a:t>Εισαγωγή Θέσης/</a:t>
            </a:r>
            <a:r>
              <a:rPr lang="el-GR" sz="3200" dirty="0" err="1" smtClean="0">
                <a:solidFill>
                  <a:schemeClr val="tx2"/>
                </a:solidFill>
                <a:latin typeface="Tahoma" pitchFamily="34" charset="0"/>
              </a:rPr>
              <a:t>εων</a:t>
            </a:r>
            <a:r>
              <a:rPr lang="el-GR" sz="3200" dirty="0" smtClean="0">
                <a:solidFill>
                  <a:schemeClr val="tx2"/>
                </a:solidFill>
                <a:latin typeface="Tahoma" pitchFamily="34" charset="0"/>
              </a:rPr>
              <a:t> Πρακτικής Άσκησης</a:t>
            </a:r>
            <a:r>
              <a:rPr lang="en-US" sz="32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32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endParaRPr lang="el-GR" sz="32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l-GR" sz="3200" dirty="0" smtClean="0">
                <a:solidFill>
                  <a:schemeClr val="tx2"/>
                </a:solidFill>
                <a:latin typeface="Tahoma" pitchFamily="34" charset="0"/>
              </a:rPr>
              <a:t>Σας γνωστοποιεί τον </a:t>
            </a:r>
            <a:r>
              <a:rPr lang="el-GR" sz="3200" u="sng" dirty="0" smtClean="0">
                <a:solidFill>
                  <a:schemeClr val="tx2"/>
                </a:solidFill>
                <a:latin typeface="Tahoma" pitchFamily="34" charset="0"/>
              </a:rPr>
              <a:t>κωδικό </a:t>
            </a:r>
            <a:r>
              <a:rPr lang="en-US" sz="3200" u="sng" dirty="0" smtClean="0">
                <a:solidFill>
                  <a:schemeClr val="tx2"/>
                </a:solidFill>
                <a:latin typeface="Tahoma" pitchFamily="34" charset="0"/>
              </a:rPr>
              <a:t>group </a:t>
            </a:r>
            <a:r>
              <a:rPr lang="el-GR" sz="3200" u="sng" dirty="0" smtClean="0">
                <a:solidFill>
                  <a:schemeClr val="tx2"/>
                </a:solidFill>
                <a:latin typeface="Tahoma" pitchFamily="34" charset="0"/>
              </a:rPr>
              <a:t>θέσης ΑΤΛΑ για τη συμπλήρωσή του από εσάς </a:t>
            </a:r>
            <a:r>
              <a:rPr lang="el-GR" sz="3200" b="1" dirty="0" smtClean="0">
                <a:solidFill>
                  <a:schemeClr val="tx2"/>
                </a:solidFill>
                <a:latin typeface="Tahoma" pitchFamily="34" charset="0"/>
              </a:rPr>
              <a:t>στην Καρτέλα Πρακτικής</a:t>
            </a:r>
            <a:r>
              <a:rPr lang="en-US" sz="32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32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32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el-GR" sz="3200" dirty="0" smtClean="0">
                <a:solidFill>
                  <a:schemeClr val="tx2"/>
                </a:solidFill>
                <a:latin typeface="Tahoma" pitchFamily="34" charset="0"/>
              </a:rPr>
              <a:t>*Εκτυπώνω τις </a:t>
            </a:r>
            <a:r>
              <a:rPr lang="el-GR" sz="3200" b="1" dirty="0" smtClean="0">
                <a:solidFill>
                  <a:schemeClr val="tx2"/>
                </a:solidFill>
                <a:latin typeface="Tahoma" pitchFamily="34" charset="0"/>
              </a:rPr>
              <a:t>Υποχρεώσεις</a:t>
            </a:r>
            <a:r>
              <a:rPr lang="el-GR" sz="3200" dirty="0" smtClean="0">
                <a:solidFill>
                  <a:schemeClr val="tx2"/>
                </a:solidFill>
                <a:latin typeface="Tahoma" pitchFamily="34" charset="0"/>
              </a:rPr>
              <a:t> για φορείς Υποδοχής (</a:t>
            </a:r>
            <a:r>
              <a:rPr lang="en-US" sz="3200" dirty="0" smtClean="0">
                <a:solidFill>
                  <a:schemeClr val="tx2"/>
                </a:solidFill>
                <a:latin typeface="Tahoma" pitchFamily="34" charset="0"/>
              </a:rPr>
              <a:t>pa.uth.gr)</a:t>
            </a:r>
            <a:r>
              <a:rPr lang="el-GR" sz="3200" dirty="0" smtClean="0">
                <a:solidFill>
                  <a:schemeClr val="tx2"/>
                </a:solidFill>
                <a:latin typeface="Tahoma" pitchFamily="34" charset="0"/>
              </a:rPr>
              <a:t> και τους τις δίνω και επίσης ενημερώνω για το ΕΡΓΑΝΗ και ότι υπάρχουν αναλυτικές οδηγίες στο </a:t>
            </a:r>
            <a:r>
              <a:rPr lang="en-US" sz="3200" dirty="0" smtClean="0">
                <a:solidFill>
                  <a:schemeClr val="tx2"/>
                </a:solidFill>
                <a:latin typeface="Tahoma" pitchFamily="34" charset="0"/>
              </a:rPr>
              <a:t>pa.uth (</a:t>
            </a:r>
            <a:r>
              <a:rPr lang="el-GR" sz="3200" dirty="0" smtClean="0">
                <a:solidFill>
                  <a:schemeClr val="tx2"/>
                </a:solidFill>
                <a:latin typeface="Tahoma" pitchFamily="34" charset="0"/>
              </a:rPr>
              <a:t>αρχική σελίδα)</a:t>
            </a:r>
            <a:r>
              <a:rPr lang="en-US" sz="3200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endParaRPr lang="el-GR" sz="3200" dirty="0" smtClean="0">
              <a:solidFill>
                <a:schemeClr val="tx2"/>
              </a:solidFill>
              <a:latin typeface="Tahoma" pitchFamily="34" charset="0"/>
            </a:endParaRPr>
          </a:p>
          <a:p>
            <a:pPr>
              <a:defRPr/>
            </a:pPr>
            <a:endParaRPr lang="el-GR" dirty="0"/>
          </a:p>
        </p:txBody>
      </p:sp>
      <p:sp>
        <p:nvSpPr>
          <p:cNvPr id="12291" name="Τίτλος 1"/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sz="2800" dirty="0" smtClean="0">
                <a:latin typeface="Tahoma" pitchFamily="34" charset="0"/>
              </a:rPr>
              <a:t>Διευκόλυνση φορέα για ΑΤΛΑΝΤΑ και γενικές </a:t>
            </a:r>
            <a:r>
              <a:rPr lang="el-GR" sz="2800" i="1" dirty="0" smtClean="0">
                <a:latin typeface="Tahoma" pitchFamily="34" charset="0"/>
              </a:rPr>
              <a:t>Ο</a:t>
            </a:r>
            <a:r>
              <a:rPr lang="el-GR" sz="2400" i="1" dirty="0" smtClean="0">
                <a:latin typeface="Tahoma" pitchFamily="34" charset="0"/>
              </a:rPr>
              <a:t>ΔΗΓΙΕΣ </a:t>
            </a:r>
            <a:endParaRPr lang="el-GR" altLang="el-GR" sz="2800" i="1" dirty="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Θέση περιεχομένου 3"/>
          <p:cNvPicPr>
            <a:picLocks noChangeAspect="1"/>
          </p:cNvPicPr>
          <p:nvPr/>
        </p:nvPicPr>
        <p:blipFill>
          <a:blip r:embed="rId2" cstate="print"/>
          <a:srcRect l="24289" t="3561" r="24902" b="13770"/>
          <a:stretch>
            <a:fillRect/>
          </a:stretch>
        </p:blipFill>
        <p:spPr bwMode="auto">
          <a:xfrm>
            <a:off x="642938" y="1214438"/>
            <a:ext cx="7196137" cy="494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Τίτλος 1"/>
          <p:cNvSpPr>
            <a:spLocks noGrp="1"/>
          </p:cNvSpPr>
          <p:nvPr>
            <p:ph type="title"/>
          </p:nvPr>
        </p:nvSpPr>
        <p:spPr>
          <a:xfrm>
            <a:off x="457200" y="0"/>
            <a:ext cx="7543800" cy="1417638"/>
          </a:xfrm>
          <a:ln>
            <a:solidFill>
              <a:schemeClr val="accent2"/>
            </a:solidFill>
          </a:ln>
        </p:spPr>
        <p:txBody>
          <a:bodyPr/>
          <a:lstStyle/>
          <a:p>
            <a:pPr algn="ctr" eaLnBrk="1" hangingPunct="1"/>
            <a:r>
              <a:rPr lang="el-GR" sz="2800" dirty="0" smtClean="0">
                <a:latin typeface="Tahoma" pitchFamily="34" charset="0"/>
              </a:rPr>
              <a:t/>
            </a:r>
            <a:br>
              <a:rPr lang="el-GR" sz="2800" dirty="0" smtClean="0">
                <a:latin typeface="Tahoma" pitchFamily="34" charset="0"/>
              </a:rPr>
            </a:br>
            <a:r>
              <a:rPr lang="el-GR" sz="2800" dirty="0" smtClean="0">
                <a:latin typeface="Tahoma" pitchFamily="34" charset="0"/>
              </a:rPr>
              <a:t/>
            </a:r>
            <a:br>
              <a:rPr lang="el-GR" sz="2800" dirty="0" smtClean="0">
                <a:latin typeface="Tahoma" pitchFamily="34" charset="0"/>
              </a:rPr>
            </a:br>
            <a:r>
              <a:rPr lang="el-GR" sz="2800" dirty="0" smtClean="0">
                <a:latin typeface="Tahoma" pitchFamily="34" charset="0"/>
              </a:rPr>
              <a:t/>
            </a:r>
            <a:br>
              <a:rPr lang="el-GR" sz="2800" dirty="0" smtClean="0">
                <a:latin typeface="Tahoma" pitchFamily="34" charset="0"/>
              </a:rPr>
            </a:br>
            <a:r>
              <a:rPr lang="el-GR" sz="2800" dirty="0" smtClean="0">
                <a:latin typeface="Tahoma" pitchFamily="34" charset="0"/>
              </a:rPr>
              <a:t/>
            </a:r>
            <a:br>
              <a:rPr lang="el-GR" sz="2800" dirty="0" smtClean="0">
                <a:latin typeface="Tahoma" pitchFamily="34" charset="0"/>
              </a:rPr>
            </a:br>
            <a:r>
              <a:rPr lang="el-GR" sz="2800" dirty="0" smtClean="0">
                <a:latin typeface="Tahoma" pitchFamily="34" charset="0"/>
              </a:rPr>
              <a:t/>
            </a:r>
            <a:br>
              <a:rPr lang="el-GR" sz="2800" dirty="0" smtClean="0">
                <a:latin typeface="Tahoma" pitchFamily="34" charset="0"/>
              </a:rPr>
            </a:br>
            <a:r>
              <a:rPr lang="el-GR" sz="2800" dirty="0" smtClean="0">
                <a:latin typeface="Tahoma" pitchFamily="34" charset="0"/>
              </a:rPr>
              <a:t/>
            </a:r>
            <a:br>
              <a:rPr lang="el-GR" sz="2800" dirty="0" smtClean="0">
                <a:latin typeface="Tahoma" pitchFamily="34" charset="0"/>
              </a:rPr>
            </a:br>
            <a:r>
              <a:rPr lang="el-GR" sz="2800" dirty="0" smtClean="0">
                <a:latin typeface="Tahoma" pitchFamily="34" charset="0"/>
              </a:rPr>
              <a:t>κόμβος Πρακτικής Άσκησης </a:t>
            </a:r>
            <a:br>
              <a:rPr lang="el-GR" sz="2800" dirty="0" smtClean="0">
                <a:latin typeface="Tahoma" pitchFamily="34" charset="0"/>
              </a:rPr>
            </a:br>
            <a:r>
              <a:rPr lang="el-GR" sz="3200" dirty="0" smtClean="0">
                <a:latin typeface="Tahoma" pitchFamily="34" charset="0"/>
              </a:rPr>
              <a:t>ΑΤΛΑΣ </a:t>
            </a:r>
            <a:r>
              <a:rPr lang="el-GR" sz="2800" dirty="0" smtClean="0">
                <a:latin typeface="Tahoma" pitchFamily="34" charset="0"/>
              </a:rPr>
              <a:t/>
            </a:r>
            <a:br>
              <a:rPr lang="el-GR" sz="2800" dirty="0" smtClean="0">
                <a:latin typeface="Tahoma" pitchFamily="34" charset="0"/>
              </a:rPr>
            </a:br>
            <a:endParaRPr lang="el-GR" altLang="el-GR" sz="2800" dirty="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το</a:t>
            </a:r>
            <a:r>
              <a:rPr lang="el-GR" sz="4000" dirty="0" smtClean="0"/>
              <a:t> </a:t>
            </a:r>
            <a:r>
              <a:rPr lang="en-US" sz="4000" dirty="0" smtClean="0"/>
              <a:t>site </a:t>
            </a:r>
            <a:r>
              <a:rPr lang="el-GR" sz="4000" dirty="0" smtClean="0"/>
              <a:t>μας</a:t>
            </a:r>
            <a:r>
              <a:rPr lang="el-GR" sz="3600" dirty="0" smtClean="0"/>
              <a:t>_ </a:t>
            </a:r>
            <a:r>
              <a:rPr lang="el-GR" sz="3600" dirty="0" smtClean="0"/>
              <a:t>*</a:t>
            </a:r>
            <a:r>
              <a:rPr lang="el-GR" sz="2400" dirty="0" smtClean="0"/>
              <a:t>Υπάρχουν Οδηγίες </a:t>
            </a:r>
            <a:r>
              <a:rPr lang="el-GR" sz="2400" dirty="0" smtClean="0"/>
              <a:t>για </a:t>
            </a:r>
            <a:r>
              <a:rPr lang="el-GR" sz="2400" dirty="0" smtClean="0"/>
              <a:t>φορείς (καθώς και για φοιτητές κ.α.)</a:t>
            </a:r>
            <a:endParaRPr lang="el-GR" sz="3200" dirty="0"/>
          </a:p>
        </p:txBody>
      </p:sp>
      <p:pic>
        <p:nvPicPr>
          <p:cNvPr id="6" name="5 - Θέση περιεχομένου" descr="Captur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7920880" cy="4749392"/>
          </a:xfrm>
        </p:spPr>
      </p:pic>
      <p:sp>
        <p:nvSpPr>
          <p:cNvPr id="5" name="Τίτλος 1"/>
          <p:cNvSpPr txBox="1">
            <a:spLocks/>
          </p:cNvSpPr>
          <p:nvPr/>
        </p:nvSpPr>
        <p:spPr bwMode="auto">
          <a:xfrm>
            <a:off x="457200" y="0"/>
            <a:ext cx="7543800" cy="14176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 </a:t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 </a:t>
            </a: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endParaRPr kumimoji="0" lang="el-GR" altLang="el-GR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Τίτλος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7543800" cy="1384300"/>
          </a:xfrm>
        </p:spPr>
        <p:txBody>
          <a:bodyPr/>
          <a:lstStyle/>
          <a:p>
            <a:pPr eaLnBrk="1" hangingPunct="1"/>
            <a:r>
              <a:rPr lang="el-GR" altLang="el-GR" sz="3200" smtClean="0">
                <a:latin typeface="Tahoma" pitchFamily="34" charset="0"/>
              </a:rPr>
              <a:t>Πότε είμαι έτοιμος-η να ξεκινήσω Πρακτική Άσκηση?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844823"/>
            <a:ext cx="7931224" cy="4584551"/>
          </a:xfrm>
        </p:spPr>
        <p:txBody>
          <a:bodyPr/>
          <a:lstStyle/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Όταν έχετε ενημερωθεί για την Πρακτική ΕΣΠΑ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>
                <a:solidFill>
                  <a:schemeClr val="tx2"/>
                </a:solidFill>
                <a:latin typeface="Tahoma" pitchFamily="34" charset="0"/>
              </a:rPr>
              <a:t>Όταν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έχετε κάνει την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Αίτηση Εκδήλωσης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Ενδιαφέροντος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Όταν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έχετε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κάνει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την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Αίτηση Εγγραφής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(ηλεκτρονικά)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&amp; </a:t>
            </a:r>
            <a:r>
              <a:rPr lang="el-GR" sz="2000" i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αποστείλει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(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με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mail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λόγω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covid19)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τα δικαιολογητικά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Όταν έχετε συμπληρώσει την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Καρτέλα Πρακτικής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– Απαραίτητα με κωδικό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group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θέσης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ΑΤΛΑΝΤΑ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>
                <a:solidFill>
                  <a:schemeClr val="tx2"/>
                </a:solidFill>
                <a:latin typeface="Tahoma" pitchFamily="34" charset="0"/>
              </a:rPr>
              <a:t>Όταν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έχετε συμπληρώσει το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Απογραφικό Δελτίο Εισόδου</a:t>
            </a:r>
            <a:r>
              <a:rPr lang="en-US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b="1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b="1" dirty="0">
                <a:solidFill>
                  <a:schemeClr val="tx2"/>
                </a:solidFill>
                <a:latin typeface="Tahoma" pitchFamily="34" charset="0"/>
              </a:rPr>
              <a:t>Όταν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έχετε τη σύμβαση υπογεγραμμένη</a:t>
            </a: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Όταν ο φορέας Π.Α. σας έχει δηλώσει στο </a:t>
            </a:r>
            <a:r>
              <a:rPr lang="el-GR" sz="2000" b="1" dirty="0" smtClean="0">
                <a:solidFill>
                  <a:srgbClr val="FF0000"/>
                </a:solidFill>
                <a:latin typeface="Tahoma" pitchFamily="34" charset="0"/>
                <a:ea typeface="+mj-ea"/>
                <a:cs typeface="+mj-cs"/>
              </a:rPr>
              <a:t>ΕΡΓΑΝΗ</a:t>
            </a:r>
            <a:endParaRPr lang="el-GR" sz="2000" dirty="0" smtClean="0">
              <a:solidFill>
                <a:srgbClr val="FF0000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2000" dirty="0" smtClean="0"/>
          </a:p>
        </p:txBody>
      </p:sp>
      <p:sp>
        <p:nvSpPr>
          <p:cNvPr id="4" name="Τίτλος 1"/>
          <p:cNvSpPr txBox="1">
            <a:spLocks/>
          </p:cNvSpPr>
          <p:nvPr/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2400" smtClean="0">
                <a:solidFill>
                  <a:srgbClr val="835E01"/>
                </a:solidFill>
                <a:latin typeface="Tahoma" pitchFamily="34" charset="0"/>
                <a:cs typeface="Tahoma" pitchFamily="34" charset="0"/>
              </a:rPr>
              <a:t>ΓΙΑ ΝΑ ΟΛΟΚΛΗΡΩΘΕΙ Η Π.Α. ΚΑΙ ΝΑ ΠΛΗΡΩΘΕΙΤΕ</a:t>
            </a:r>
            <a:endParaRPr lang="el-GR" altLang="el-GR" sz="240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646612"/>
          </a:xfrm>
        </p:spPr>
        <p:txBody>
          <a:bodyPr/>
          <a:lstStyle/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Υποβολή εντύπων στο γραφείο Π.Α: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Αξιολόγησης της Πρακτικής σας από το φορέα (με υπογραφή &amp; σφραγίδα από φορέα)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Βεβαίωσης πραγματοποίησης της Πρακτικής σας (με υπογραφές από φορέα και Επιστημονικό Υπεύθυνο &amp; σφραγίδα φορέα) ΕΠΙ ΔΥΟ</a:t>
            </a:r>
            <a:endParaRPr lang="en-US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Προσκομίζει το έντυπο από ΕΡΓΑΝΗ (διακοπής)</a:t>
            </a:r>
          </a:p>
          <a:p>
            <a:pPr lvl="1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02870" lvl="1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Ηλεκτρονική Υποβολή από τον φοιτητή στην ιστοσελίδα μας: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Αποτίμηση ΠΑ από φοιτητή/-</a:t>
            </a:r>
            <a:r>
              <a:rPr lang="el-GR" sz="1800" dirty="0" err="1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τρια</a:t>
            </a:r>
            <a:endParaRPr lang="el-GR" sz="18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Απογραφικού Δελτίου Εξόδου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eaLnBrk="1" hangingPunct="1">
              <a:defRPr/>
            </a:pPr>
            <a:endParaRPr lang="el-GR" sz="2000" dirty="0" smtClean="0"/>
          </a:p>
        </p:txBody>
      </p:sp>
      <p:sp>
        <p:nvSpPr>
          <p:cNvPr id="4" name="Τίτλος 1"/>
          <p:cNvSpPr txBox="1">
            <a:spLocks/>
          </p:cNvSpPr>
          <p:nvPr/>
        </p:nvSpPr>
        <p:spPr bwMode="auto">
          <a:xfrm>
            <a:off x="357188" y="285750"/>
            <a:ext cx="7543800" cy="12144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latin typeface="Tahoma" pitchFamily="34" charset="0"/>
                <a:cs typeface="Tahoma" pitchFamily="34" charset="0"/>
              </a:rPr>
              <a:t>Επιπρόσθετες πληροφορίες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400" dirty="0" smtClean="0">
                <a:latin typeface="Tahoma" pitchFamily="34" charset="0"/>
                <a:cs typeface="Tahoma" pitchFamily="34" charset="0"/>
              </a:rPr>
              <a:t>Άδεια 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el-GR" sz="20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1</a:t>
            </a:r>
            <a:r>
              <a:rPr lang="en-US" sz="20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-2 </a:t>
            </a:r>
            <a:r>
              <a:rPr lang="el-GR" sz="20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μέρες/μήνα σε συνεννόηση με το φορέα)</a:t>
            </a: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400" dirty="0" smtClean="0">
                <a:latin typeface="Tahoma" pitchFamily="34" charset="0"/>
                <a:cs typeface="Tahoma" pitchFamily="34" charset="0"/>
              </a:rPr>
              <a:t>Λογαριασμός τράπεζας 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(μοναδικός δικαιούχος ή πρώτο όνομα)</a:t>
            </a:r>
          </a:p>
          <a:p>
            <a:pPr>
              <a:lnSpc>
                <a:spcPct val="80000"/>
              </a:lnSpc>
            </a:pPr>
            <a:r>
              <a:rPr lang="el-GR" sz="2400" dirty="0" smtClean="0">
                <a:latin typeface="Tahoma" pitchFamily="34" charset="0"/>
                <a:cs typeface="Tahoma" pitchFamily="34" charset="0"/>
              </a:rPr>
              <a:t>Έξοδα ταχυμεταφορών 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(επιβαρύνουν το φοιτητή- </a:t>
            </a:r>
            <a:r>
              <a:rPr lang="el-GR" sz="2000" dirty="0" err="1" smtClean="0">
                <a:latin typeface="Tahoma" pitchFamily="34" charset="0"/>
                <a:cs typeface="Tahoma" pitchFamily="34" charset="0"/>
              </a:rPr>
              <a:t>τρια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l-GR" sz="2400" dirty="0" smtClean="0">
                <a:latin typeface="Tahoma" pitchFamily="34" charset="0"/>
                <a:cs typeface="Tahoma" pitchFamily="34" charset="0"/>
              </a:rPr>
              <a:t>Ακύρωση Πρακτικής Άσκησης</a:t>
            </a:r>
            <a:r>
              <a:rPr lang="en-US" sz="24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0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(πριν υπογραφτούν οι συμβάσεις, ενημερώνω φορέα και Γραφείο Π.Α.)</a:t>
            </a:r>
            <a:endParaRPr lang="el-GR" sz="20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400" dirty="0" smtClean="0">
                <a:latin typeface="Tahoma" pitchFamily="34" charset="0"/>
                <a:cs typeface="Tahoma" pitchFamily="34" charset="0"/>
              </a:rPr>
              <a:t>Η Π.Α. σε εργαστήρια και δομές του ΠΘ δεν ενδείκνυται </a:t>
            </a:r>
          </a:p>
          <a:p>
            <a:pPr>
              <a:lnSpc>
                <a:spcPct val="80000"/>
              </a:lnSpc>
            </a:pPr>
            <a:r>
              <a:rPr lang="el-GR" sz="2400" dirty="0" smtClean="0">
                <a:latin typeface="Tahoma" pitchFamily="34" charset="0"/>
                <a:cs typeface="Tahoma" pitchFamily="34" charset="0"/>
              </a:rPr>
              <a:t>Κοινωνικά κριτήρια στη </a:t>
            </a:r>
            <a:r>
              <a:rPr lang="el-GR" sz="2400" dirty="0" err="1" smtClean="0">
                <a:latin typeface="Tahoma" pitchFamily="34" charset="0"/>
                <a:cs typeface="Tahoma" pitchFamily="34" charset="0"/>
              </a:rPr>
              <a:t>μοριοδότηση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_ 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Α.Μ.Ε.Α/Ε.Κ.Ο</a:t>
            </a:r>
          </a:p>
          <a:p>
            <a:pPr>
              <a:lnSpc>
                <a:spcPct val="80000"/>
              </a:lnSpc>
            </a:pPr>
            <a:r>
              <a:rPr lang="el-GR" sz="2400" dirty="0" smtClean="0">
                <a:latin typeface="Tahoma" pitchFamily="34" charset="0"/>
                <a:cs typeface="Tahoma" pitchFamily="34" charset="0"/>
              </a:rPr>
              <a:t>Αμειβόμενη Πρακτική Άσκηση δεν κάνουν οι: δημόσιοι υπάλληλοι,  ένστολοι  και όσοι έχουν εξαρτημένη εργασία.</a:t>
            </a:r>
          </a:p>
          <a:p>
            <a:pPr>
              <a:lnSpc>
                <a:spcPct val="80000"/>
              </a:lnSpc>
            </a:pPr>
            <a:r>
              <a:rPr lang="el-GR" sz="24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Δήλωση στο ΕΡΓΑΝΗ από το φορέα σας (νέο)</a:t>
            </a:r>
            <a:endParaRPr lang="en-US" sz="24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Το</a:t>
            </a:r>
            <a:r>
              <a:rPr lang="en-U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Γ.Π.Α αποδίδει μεγάλη σημασία στην σύννομη και ασφαλή επεξεργασία των Προσωπικών σας Δεδομένων (σύμφωνα με </a:t>
            </a:r>
            <a:r>
              <a:rPr lang="el-GR" sz="2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τον Κανονισμό Προστασίας Προσωπικών Δεδομένων </a:t>
            </a:r>
            <a:r>
              <a:rPr lang="el-GR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(ΕΕ) 2016/679 του Ευρωπαϊκού Κοινοβουλίου)</a:t>
            </a:r>
            <a:endParaRPr lang="en-US" sz="2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n-US" sz="24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24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800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l-GR" sz="1800" dirty="0" smtClean="0">
              <a:solidFill>
                <a:schemeClr val="tx2"/>
              </a:solidFill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l-GR" sz="1800" dirty="0" smtClean="0">
              <a:solidFill>
                <a:schemeClr val="tx2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l-GR" sz="19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900" dirty="0" smtClean="0"/>
          </a:p>
          <a:p>
            <a:pPr>
              <a:lnSpc>
                <a:spcPct val="80000"/>
              </a:lnSpc>
            </a:pPr>
            <a:endParaRPr lang="el-GR" sz="1900" dirty="0" smtClean="0"/>
          </a:p>
        </p:txBody>
      </p:sp>
      <p:sp>
        <p:nvSpPr>
          <p:cNvPr id="5" name="Τίτλος 1"/>
          <p:cNvSpPr txBox="1">
            <a:spLocks/>
          </p:cNvSpPr>
          <p:nvPr/>
        </p:nvSpPr>
        <p:spPr bwMode="auto">
          <a:xfrm>
            <a:off x="214313" y="285750"/>
            <a:ext cx="7543800" cy="12144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Τίτλος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543800" cy="836712"/>
          </a:xfrm>
        </p:spPr>
        <p:txBody>
          <a:bodyPr/>
          <a:lstStyle/>
          <a:p>
            <a:pPr eaLnBrk="1" hangingPunct="1"/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>Σημεία που πρέπει να προσέξετε…</a:t>
            </a:r>
            <a:r>
              <a:rPr lang="en-US" altLang="el-GR" sz="28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n-US" altLang="el-GR" sz="2800" dirty="0" smtClean="0">
                <a:latin typeface="Tahoma" pitchFamily="34" charset="0"/>
                <a:cs typeface="Tahoma" pitchFamily="34" charset="0"/>
              </a:rPr>
            </a:br>
            <a:endParaRPr lang="el-GR" altLang="el-GR" sz="28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980728"/>
            <a:ext cx="8075240" cy="5447506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Συμπληρώνετε τα στοιχεία σας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σωστά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στις Αιτήσεις 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(Εκδήλωσης Ενδιαφέροντος και Εγγραφής)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και στην Καρτέλα Πρακτικής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</a:t>
            </a:r>
          </a:p>
          <a:p>
            <a:pPr marL="0" indent="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Παρακολουθείτε συχνά το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email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σας (πανεπιστημιακό)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και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την ιστοσελίδα μας (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  <a:hlinkClick r:id="rId2"/>
              </a:rPr>
              <a:t>pa.uth.gr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) </a:t>
            </a:r>
          </a:p>
          <a:p>
            <a:pPr marL="0" indent="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Δημιουργία Καρτέλας Πρακτικής. Μέχρι τότε πρέπει να έχετε τον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κωδικό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group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θέσης στον ΑΤΛΑΝΤΑ (μοναδικός αριθμός που αντιστοιχεί στη-</a:t>
            </a:r>
            <a:r>
              <a:rPr lang="el-GR" sz="2000" dirty="0" err="1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ις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θέση-εις Π.Α. που θα αναρτήσει ο φορέας σας)</a:t>
            </a:r>
            <a:endParaRPr lang="en-US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Η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σύμβαση 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να εκτυπώνεται σε 4 αντίτυπα εμπρός – πίσω. Δεν επιτρέπεται η χρήση διορθωτικού και η συμπλήρωση των πεδίων ΑΔΑ και Ημερομηνία. Σε διαφορετική περίπτωση η σύμβαση καθίσταται άκυρη.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l-GR" sz="24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2400" dirty="0" smtClean="0"/>
          </a:p>
        </p:txBody>
      </p:sp>
      <p:sp>
        <p:nvSpPr>
          <p:cNvPr id="4" name="Τίτλος 1"/>
          <p:cNvSpPr txBox="1">
            <a:spLocks/>
          </p:cNvSpPr>
          <p:nvPr/>
        </p:nvSpPr>
        <p:spPr bwMode="auto">
          <a:xfrm>
            <a:off x="285750" y="142875"/>
            <a:ext cx="7543800" cy="83785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5 - Εικόνα" descr="dna ladder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3351" y="3501008"/>
            <a:ext cx="2610649" cy="3356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1 - Τίτλος"/>
          <p:cNvSpPr>
            <a:spLocks noGrp="1"/>
          </p:cNvSpPr>
          <p:nvPr>
            <p:ph type="title"/>
          </p:nvPr>
        </p:nvSpPr>
        <p:spPr>
          <a:xfrm>
            <a:off x="457200" y="404664"/>
            <a:ext cx="7543800" cy="576064"/>
          </a:xfrm>
        </p:spPr>
        <p:txBody>
          <a:bodyPr/>
          <a:lstStyle/>
          <a:p>
            <a:pPr algn="ctr"/>
            <a:r>
              <a:rPr lang="el-GR" i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Πλάνο δράσης </a:t>
            </a:r>
            <a:r>
              <a:rPr lang="el-GR" sz="3600" i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(έναρξη Π.Α.)</a:t>
            </a:r>
            <a:endParaRPr lang="el-GR" i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23528" y="1222424"/>
            <a:ext cx="7670626" cy="5446936"/>
          </a:xfrm>
        </p:spPr>
        <p:txBody>
          <a:bodyPr>
            <a:normAutofit fontScale="85000" lnSpcReduction="10000"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l-GR" sz="2800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«Αίτηση  Εκδήλωσης Ενδιαφέροντος» 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(από 24.</a:t>
            </a:r>
            <a:r>
              <a:rPr lang="en-US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02.20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21 </a:t>
            </a:r>
            <a:r>
              <a:rPr lang="el-GR" sz="20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ώρα 14</a:t>
            </a:r>
            <a:r>
              <a:rPr lang="en-US" sz="20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:00 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μέχρι 08.03.2021_</a:t>
            </a:r>
            <a:r>
              <a:rPr lang="el-GR" sz="2000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ώρα </a:t>
            </a:r>
            <a:r>
              <a:rPr lang="en-US" sz="2000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14:</a:t>
            </a:r>
            <a:r>
              <a:rPr lang="el-GR" sz="2000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00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)</a:t>
            </a:r>
            <a:endParaRPr lang="el-GR" sz="28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l-GR" sz="2800" b="1" i="1" baseline="30000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800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«Αίτηση/Εγγραφή»</a:t>
            </a:r>
            <a:r>
              <a:rPr lang="el-GR" sz="2800" dirty="0" smtClean="0">
                <a:latin typeface="Tahoma" pitchFamily="34" charset="0"/>
                <a:cs typeface="Tahoma" pitchFamily="34" charset="0"/>
              </a:rPr>
              <a:t>  και </a:t>
            </a:r>
            <a:r>
              <a:rPr lang="el-GR" sz="2800" dirty="0" smtClean="0">
                <a:latin typeface="Tahoma" pitchFamily="34" charset="0"/>
                <a:cs typeface="Tahoma" pitchFamily="34" charset="0"/>
              </a:rPr>
              <a:t>Κατάθεση </a:t>
            </a:r>
            <a:r>
              <a:rPr lang="el-GR" sz="2800" dirty="0" smtClean="0">
                <a:latin typeface="Tahoma" pitchFamily="34" charset="0"/>
                <a:cs typeface="Tahoma" pitchFamily="34" charset="0"/>
              </a:rPr>
              <a:t>Δικαιολογητικών </a:t>
            </a:r>
            <a:r>
              <a:rPr lang="el-GR" sz="16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με 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mail 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λόγω 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covid19  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στο 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  <a:hlinkClick r:id="rId3"/>
              </a:rPr>
              <a:t>praktiki.bio@uth.gr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-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σε ένα </a:t>
            </a:r>
            <a:r>
              <a:rPr lang="en-US" sz="1700" b="1" u="sng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pdf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. 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αρχείο 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επισυναπτόμενο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)</a:t>
            </a:r>
            <a:endParaRPr lang="el-GR" sz="2800" i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Ø"/>
              <a:defRPr/>
            </a:pPr>
            <a:r>
              <a:rPr lang="el-GR" sz="2800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«Καρτέλα Πρακτικής </a:t>
            </a:r>
            <a:r>
              <a:rPr lang="el-GR" sz="2800" i="1" dirty="0" err="1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Άσκησης»_</a:t>
            </a:r>
            <a:r>
              <a:rPr lang="el-GR" sz="1500" b="1" i="1" u="sng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μέχρι</a:t>
            </a:r>
            <a:r>
              <a:rPr lang="el-GR" sz="1500" b="1" i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 περίπου </a:t>
            </a:r>
            <a:r>
              <a:rPr lang="el-GR" sz="1500" b="1" i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10 </a:t>
            </a:r>
            <a:r>
              <a:rPr lang="el-GR" sz="1500" b="1" i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Απριλίου</a:t>
            </a:r>
            <a:r>
              <a:rPr lang="en-US" sz="1400" b="1" i="1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400" b="1" i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202</a:t>
            </a:r>
            <a:r>
              <a:rPr lang="el-GR" sz="1400" b="1" i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 </a:t>
            </a:r>
            <a:endParaRPr lang="el-GR" sz="2800" b="1" i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Ø"/>
              <a:defRPr/>
            </a:pPr>
            <a:r>
              <a:rPr lang="el-GR" sz="2800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«Απογραφικό Εισόδου»_</a:t>
            </a:r>
            <a:r>
              <a:rPr lang="el-GR" sz="2800" b="1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θα δοθεί προθεσμία                                                                με την αποστολή των συμβάσεων</a:t>
            </a:r>
            <a:endParaRPr lang="el-GR" sz="1800" dirty="0" smtClean="0">
              <a:solidFill>
                <a:schemeClr val="accent4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l-GR" sz="1900" dirty="0" smtClean="0">
                <a:latin typeface="Tahoma" pitchFamily="34" charset="0"/>
                <a:cs typeface="Tahoma" pitchFamily="34" charset="0"/>
              </a:rPr>
              <a:t>Παρακολουθώ τις </a:t>
            </a:r>
            <a:r>
              <a:rPr lang="el-GR" sz="1900" b="1" dirty="0" smtClean="0">
                <a:latin typeface="Tahoma" pitchFamily="34" charset="0"/>
                <a:cs typeface="Tahoma" pitchFamily="34" charset="0"/>
              </a:rPr>
              <a:t>ανακοινώσεις </a:t>
            </a:r>
            <a:r>
              <a:rPr lang="el-GR" sz="1900" dirty="0" smtClean="0">
                <a:latin typeface="Tahoma" pitchFamily="34" charset="0"/>
                <a:cs typeface="Tahoma" pitchFamily="34" charset="0"/>
              </a:rPr>
              <a:t>στα ακόλουθα </a:t>
            </a:r>
            <a:r>
              <a:rPr lang="en-US" sz="1900" dirty="0" smtClean="0">
                <a:latin typeface="Tahoma" pitchFamily="34" charset="0"/>
                <a:cs typeface="Tahoma" pitchFamily="34" charset="0"/>
              </a:rPr>
              <a:t>site: </a:t>
            </a:r>
            <a:r>
              <a:rPr lang="el-GR" sz="19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5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4"/>
              </a:rPr>
              <a:t>www.pa.uth.gr</a:t>
            </a:r>
            <a:endParaRPr lang="en-US" sz="1500" b="1" dirty="0" smtClean="0">
              <a:solidFill>
                <a:srgbClr val="2C2066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5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5"/>
              </a:rPr>
              <a:t>www.bio.uth.gr</a:t>
            </a:r>
            <a:endParaRPr lang="en-US" sz="1500" b="1" dirty="0" smtClean="0">
              <a:solidFill>
                <a:srgbClr val="2C2066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500" b="1" dirty="0" smtClean="0">
                <a:solidFill>
                  <a:srgbClr val="1C4853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500" b="1" dirty="0" err="1" smtClean="0">
                <a:solidFill>
                  <a:srgbClr val="1C4853"/>
                </a:solidFill>
                <a:latin typeface="Tahoma" pitchFamily="34" charset="0"/>
                <a:cs typeface="Tahoma" pitchFamily="34" charset="0"/>
              </a:rPr>
              <a:t>fb</a:t>
            </a:r>
            <a:r>
              <a:rPr lang="en-US" sz="1500" b="1" dirty="0" smtClean="0">
                <a:solidFill>
                  <a:srgbClr val="1C4853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5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4"/>
              </a:rPr>
              <a:t>«Γραφείο Πρακτικής Άσκησης Π.Θ.»</a:t>
            </a:r>
            <a:r>
              <a:rPr lang="en-US" sz="15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4"/>
              </a:rPr>
              <a:t>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600" b="1" dirty="0" smtClean="0"/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600" dirty="0" smtClean="0"/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600" dirty="0" smtClean="0"/>
          </a:p>
        </p:txBody>
      </p:sp>
      <p:sp>
        <p:nvSpPr>
          <p:cNvPr id="5" name="Τίτλος 1"/>
          <p:cNvSpPr txBox="1">
            <a:spLocks/>
          </p:cNvSpPr>
          <p:nvPr/>
        </p:nvSpPr>
        <p:spPr bwMode="auto">
          <a:xfrm>
            <a:off x="285750" y="142875"/>
            <a:ext cx="7543800" cy="90986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pic>
        <p:nvPicPr>
          <p:cNvPr id="20486" name="5 - Εικόνα" descr="like1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6237312"/>
            <a:ext cx="3206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7544" y="1340768"/>
            <a:ext cx="7499350" cy="4536504"/>
          </a:xfrm>
        </p:spPr>
        <p:txBody>
          <a:bodyPr/>
          <a:lstStyle/>
          <a:p>
            <a:pPr marL="0" indent="0" algn="ctr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3200" b="1" i="1" dirty="0" smtClean="0">
                <a:solidFill>
                  <a:schemeClr val="tx2"/>
                </a:solidFill>
                <a:latin typeface="Tahoma" pitchFamily="34" charset="0"/>
                <a:cs typeface="Aharoni" pitchFamily="2" charset="-79"/>
              </a:rPr>
              <a:t>Γραφείο Πρακτικής Άσκησης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2000" b="1" i="1" dirty="0" smtClean="0">
                <a:solidFill>
                  <a:schemeClr val="tx2"/>
                </a:solidFill>
                <a:latin typeface="Tahoma" pitchFamily="34" charset="0"/>
                <a:cs typeface="Aharoni" pitchFamily="2" charset="-79"/>
              </a:rPr>
              <a:t>συγκρότημα «Τσαλαπάτα» 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2000" b="1" i="1" dirty="0" smtClean="0">
                <a:solidFill>
                  <a:schemeClr val="tx2"/>
                </a:solidFill>
                <a:latin typeface="Tahoma" pitchFamily="34" charset="0"/>
                <a:cs typeface="Aharoni" pitchFamily="2" charset="-79"/>
              </a:rPr>
              <a:t>Γιαννιτσών και Λαχανά, Βόλος.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cs typeface="Aharoni" pitchFamily="2" charset="-79"/>
              </a:rPr>
              <a:t>Υπεύθυνη Διοικητικής Υποστήριξης Γραφείου Πρακτικής Άσκησης Π.Θ για το ΤΒΒ </a:t>
            </a:r>
            <a:r>
              <a:rPr lang="en-US" sz="2000" b="1" dirty="0" smtClean="0">
                <a:solidFill>
                  <a:schemeClr val="tx2"/>
                </a:solidFill>
                <a:latin typeface="Tahoma" pitchFamily="34" charset="0"/>
                <a:cs typeface="Aharoni" pitchFamily="2" charset="-79"/>
              </a:rPr>
              <a:t> 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24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j-ea"/>
                <a:cs typeface="Aharoni" pitchFamily="2" charset="-79"/>
              </a:rPr>
              <a:t>Κούρτη</a:t>
            </a:r>
            <a:r>
              <a:rPr lang="el-GR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j-ea"/>
                <a:cs typeface="Aharoni" pitchFamily="2" charset="-79"/>
              </a:rPr>
              <a:t> Χρύσα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  <a:latin typeface="Aharoni" pitchFamily="2" charset="-79"/>
                <a:ea typeface="+mj-ea"/>
                <a:cs typeface="Aharoni" pitchFamily="2" charset="-79"/>
              </a:rPr>
              <a:t>E-mail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:</a:t>
            </a:r>
            <a:r>
              <a:rPr lang="en-US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  <a:hlinkClick r:id="rId2"/>
              </a:rPr>
              <a:t>praktiki.bio@uth.gr</a:t>
            </a:r>
            <a:endParaRPr lang="en-US" sz="2400" dirty="0" smtClean="0">
              <a:solidFill>
                <a:schemeClr val="tx2"/>
              </a:solidFill>
              <a:latin typeface="Tahoma" pitchFamily="34" charset="0"/>
              <a:ea typeface="+mj-ea"/>
              <a:cs typeface="Aharoni" pitchFamily="2" charset="-79"/>
            </a:endParaRP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1800" i="1" dirty="0" err="1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Τηλ</a:t>
            </a:r>
            <a:r>
              <a:rPr lang="el-GR" sz="1800" i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. 24 21 00 64 75                                                           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el-GR" sz="2400" dirty="0" smtClean="0">
                <a:latin typeface="Tahoma" pitchFamily="34" charset="0"/>
                <a:cs typeface="Tahoma" pitchFamily="34" charset="0"/>
              </a:rPr>
              <a:t>Ημέρες &amp; ώρες 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επικοινωνίας     </a:t>
            </a:r>
            <a:endParaRPr lang="el-GR" sz="2400" dirty="0" smtClean="0">
              <a:latin typeface="Tahoma" pitchFamily="34" charset="0"/>
              <a:cs typeface="Tahoma" pitchFamily="34" charset="0"/>
            </a:endParaRPr>
          </a:p>
          <a:p>
            <a:pPr algn="just">
              <a:lnSpc>
                <a:spcPct val="80000"/>
              </a:lnSpc>
              <a:buNone/>
              <a:defRPr/>
            </a:pPr>
            <a:r>
              <a:rPr lang="el-GR" sz="2000" dirty="0" smtClean="0">
                <a:latin typeface="Tahoma" pitchFamily="34" charset="0"/>
                <a:cs typeface="Tahoma" pitchFamily="34" charset="0"/>
              </a:rPr>
              <a:t>  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       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Τετάρτη και Παρασκευή: 10.00 με 14.00 </a:t>
            </a:r>
          </a:p>
          <a:p>
            <a:pPr algn="just">
              <a:lnSpc>
                <a:spcPct val="80000"/>
              </a:lnSpc>
              <a:buNone/>
              <a:defRPr/>
            </a:pPr>
            <a:r>
              <a:rPr lang="el-GR" sz="2000" dirty="0" smtClean="0">
                <a:latin typeface="Tahoma" pitchFamily="34" charset="0"/>
                <a:cs typeface="Tahoma" pitchFamily="34" charset="0"/>
              </a:rPr>
              <a:t>Αίθουσα Μεταπτυχιακού (1</a:t>
            </a:r>
            <a:r>
              <a:rPr lang="el-GR" sz="2000" baseline="30000" dirty="0" smtClean="0">
                <a:latin typeface="Tahoma" pitchFamily="34" charset="0"/>
                <a:cs typeface="Tahoma" pitchFamily="34" charset="0"/>
              </a:rPr>
              <a:t>ος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 Όροφος)</a:t>
            </a:r>
          </a:p>
          <a:p>
            <a:pPr algn="just">
              <a:lnSpc>
                <a:spcPct val="80000"/>
              </a:lnSpc>
              <a:buNone/>
              <a:defRPr/>
            </a:pPr>
            <a:endParaRPr lang="en-US" sz="2000" dirty="0" smtClean="0">
              <a:latin typeface="Tahoma" pitchFamily="34" charset="0"/>
              <a:cs typeface="Tahoma" pitchFamily="34" charset="0"/>
            </a:endParaRPr>
          </a:p>
          <a:p>
            <a:pPr algn="just">
              <a:lnSpc>
                <a:spcPct val="80000"/>
              </a:lnSpc>
              <a:buNone/>
              <a:defRPr/>
            </a:pPr>
            <a:r>
              <a:rPr lang="en-US" sz="2400" b="1" i="1" dirty="0" smtClean="0">
                <a:solidFill>
                  <a:schemeClr val="bg1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endParaRPr lang="el-GR" sz="1800" i="1" dirty="0" smtClean="0">
              <a:solidFill>
                <a:schemeClr val="bg1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algn="just">
              <a:lnSpc>
                <a:spcPct val="80000"/>
              </a:lnSpc>
              <a:buNone/>
              <a:defRPr/>
            </a:pPr>
            <a:r>
              <a:rPr lang="el-GR" sz="20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endParaRPr lang="el-GR" sz="2400" dirty="0" smtClean="0">
              <a:solidFill>
                <a:schemeClr val="tx2"/>
              </a:solidFill>
              <a:latin typeface="Tahoma" pitchFamily="34" charset="0"/>
              <a:ea typeface="+mj-ea"/>
              <a:cs typeface="Aharoni" pitchFamily="2" charset="-79"/>
            </a:endParaRPr>
          </a:p>
          <a:p>
            <a:pPr eaLnBrk="1" hangingPunct="1">
              <a:defRPr/>
            </a:pPr>
            <a:endParaRPr lang="el-GR" sz="2400" dirty="0" smtClean="0"/>
          </a:p>
        </p:txBody>
      </p:sp>
      <p:pic>
        <p:nvPicPr>
          <p:cNvPr id="21508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332656"/>
            <a:ext cx="1357313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Box 2"/>
          <p:cNvSpPr txBox="1">
            <a:spLocks noChangeArrowheads="1"/>
          </p:cNvSpPr>
          <p:nvPr/>
        </p:nvSpPr>
        <p:spPr bwMode="auto">
          <a:xfrm rot="20374667">
            <a:off x="6261544" y="1025080"/>
            <a:ext cx="1927778" cy="125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07000"/>
              </a:lnSpc>
            </a:pPr>
            <a:endParaRPr lang="el-GR" altLang="el-GR" sz="1100" dirty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1510" name="Picture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1032073" cy="891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- TextBox"/>
          <p:cNvSpPr txBox="1"/>
          <p:nvPr/>
        </p:nvSpPr>
        <p:spPr>
          <a:xfrm>
            <a:off x="2000250" y="142875"/>
            <a:ext cx="3857625" cy="76993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l-GR" sz="4400" dirty="0"/>
              <a:t>Επικοινωνία</a:t>
            </a:r>
          </a:p>
        </p:txBody>
      </p:sp>
      <p:pic>
        <p:nvPicPr>
          <p:cNvPr id="8" name="7 - Εικόνα" descr="PRAKTIKI_NEO LOGO_201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5517231"/>
            <a:ext cx="8500642" cy="1152129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6 - Εικόνα" descr="πυροτεχνήματα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325" y="1214438"/>
            <a:ext cx="4983163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TextBox"/>
          <p:cNvSpPr txBox="1"/>
          <p:nvPr/>
        </p:nvSpPr>
        <p:spPr>
          <a:xfrm>
            <a:off x="1000125" y="2857500"/>
            <a:ext cx="6786563" cy="523875"/>
          </a:xfrm>
          <a:prstGeom prst="rect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l-GR" sz="2800" dirty="0"/>
              <a:t>Ευχαριστώ για την προσοχή σας! 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Δίκτυο">
  <a:themeElements>
    <a:clrScheme name="Ηλιοστάσιο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Συγκέντρωση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Διαστημικό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Δίκτυο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Δίκτυο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3351</TotalTime>
  <Words>1318</Words>
  <Application>Microsoft Office PowerPoint</Application>
  <PresentationFormat>Προβολή στην οθόνη (4:3)</PresentationFormat>
  <Paragraphs>145</Paragraphs>
  <Slides>17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18" baseType="lpstr">
      <vt:lpstr>Δίκτυο</vt:lpstr>
      <vt:lpstr>Διαφάνεια 1</vt:lpstr>
      <vt:lpstr>Πρόγραμμα Πρακτικής Άσκησης Φοιτητών</vt:lpstr>
      <vt:lpstr>Γιατί να κάνω Πρακτική Άσκηση;</vt:lpstr>
      <vt:lpstr>Γιατί να κάνω Πρακτική Άσκηση;</vt:lpstr>
      <vt:lpstr>Π.Α. στο τμήμα Βιοχημείας και Βιοτεχνολογίας</vt:lpstr>
      <vt:lpstr>Βήματα Πρακτικής Άσκησης (1/2)</vt:lpstr>
      <vt:lpstr>Βήματα Πρακτικής Άσκησης (2/2)</vt:lpstr>
      <vt:lpstr>Διευκόλυνση φορέα για ΑΤΛΑΝΤΑ και γενικές ΟΔΗΓΙΕΣ </vt:lpstr>
      <vt:lpstr>      κόμβος Πρακτικής Άσκησης  ΑΤΛΑΣ  </vt:lpstr>
      <vt:lpstr>το site μας_ *Υπάρχουν Οδηγίες για φορείς (καθώς και για φοιτητές κ.α.)</vt:lpstr>
      <vt:lpstr>Πότε είμαι έτοιμος-η να ξεκινήσω Πρακτική Άσκηση?</vt:lpstr>
      <vt:lpstr>ΓΙΑ ΝΑ ΟΛΟΚΛΗΡΩΘΕΙ Η Π.Α. ΚΑΙ ΝΑ ΠΛΗΡΩΘΕΙΤΕ</vt:lpstr>
      <vt:lpstr>Επιπρόσθετες πληροφορίες</vt:lpstr>
      <vt:lpstr>      Σημεία που πρέπει να προσέξετε… </vt:lpstr>
      <vt:lpstr>Πλάνο δράσης (έναρξη Π.Α.)</vt:lpstr>
      <vt:lpstr>Διαφάνεια 16</vt:lpstr>
      <vt:lpstr>Διαφάνεια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ΤΜΗΜΑ ΜΗΧΑΝΙΚΩΝ ΧΩΡΟΤΑΞΙΑΣ, ΠΟΛΕΟΔΟΜΙΑΣ &amp; ΠΕΡΙΦΕΡΕΙΑΚΗΣ ΑΝΑΠΤΥΞΗΣ ΜΕΤΑΠΤΥΧΙΑΚΟ ΠΡΟΓΡΑΜΜΑ ΣΠΟΥΔΩΝ ΜΑΘΗΜΑ: ΑΣΤΙΚΗ &amp; ΠΕΡΙΦΕΡΕΙΑΚΗ ΑΝΑΠΤΥΞΗ</dc:title>
  <dc:creator>-</dc:creator>
  <cp:lastModifiedBy>USER</cp:lastModifiedBy>
  <cp:revision>585</cp:revision>
  <cp:lastPrinted>2017-03-14T05:58:06Z</cp:lastPrinted>
  <dcterms:created xsi:type="dcterms:W3CDTF">2007-10-19T14:58:41Z</dcterms:created>
  <dcterms:modified xsi:type="dcterms:W3CDTF">2021-02-24T13:45:19Z</dcterms:modified>
</cp:coreProperties>
</file>